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80" r:id="rId3"/>
    <p:sldId id="317" r:id="rId4"/>
    <p:sldId id="257" r:id="rId5"/>
    <p:sldId id="258" r:id="rId6"/>
    <p:sldId id="286" r:id="rId7"/>
    <p:sldId id="320" r:id="rId8"/>
    <p:sldId id="319" r:id="rId9"/>
    <p:sldId id="288" r:id="rId10"/>
    <p:sldId id="318" r:id="rId11"/>
    <p:sldId id="261" r:id="rId12"/>
    <p:sldId id="293" r:id="rId13"/>
    <p:sldId id="262" r:id="rId14"/>
    <p:sldId id="294" r:id="rId15"/>
    <p:sldId id="295" r:id="rId16"/>
    <p:sldId id="292" r:id="rId17"/>
    <p:sldId id="299" r:id="rId18"/>
    <p:sldId id="300" r:id="rId19"/>
    <p:sldId id="301" r:id="rId20"/>
    <p:sldId id="306" r:id="rId21"/>
    <p:sldId id="307" r:id="rId22"/>
    <p:sldId id="308" r:id="rId23"/>
    <p:sldId id="309" r:id="rId24"/>
    <p:sldId id="313" r:id="rId25"/>
    <p:sldId id="314" r:id="rId26"/>
    <p:sldId id="271" r:id="rId27"/>
    <p:sldId id="310" r:id="rId28"/>
    <p:sldId id="311" r:id="rId29"/>
    <p:sldId id="312" r:id="rId30"/>
    <p:sldId id="315" r:id="rId31"/>
    <p:sldId id="316" r:id="rId32"/>
    <p:sldId id="321" r:id="rId33"/>
    <p:sldId id="322" r:id="rId3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5" autoAdjust="0"/>
    <p:restoredTop sz="94635" autoAdjust="0"/>
  </p:normalViewPr>
  <p:slideViewPr>
    <p:cSldViewPr>
      <p:cViewPr>
        <p:scale>
          <a:sx n="94" d="100"/>
          <a:sy n="94" d="100"/>
        </p:scale>
        <p:origin x="-2124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7ED4BF5-BCAF-4A1F-A914-ADEDFA654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98CE8-CDC9-4FA5-B950-A8B50E242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58B6C5-A4B2-40BE-8CDE-3073C54BB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84858-F8F9-4328-87E5-498836242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72CB-ED41-4804-BCC5-8DFEDF83D6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50164-426A-483B-9B82-CCECC5B8E9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0D4BF-DDBF-4D63-822C-07208E76C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0783D-AACE-4521-9508-4D87033F6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19EF68-0D88-4BCB-8E50-2CBB49ED99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E47C-BF6B-4EFD-BA8E-D6D5631C4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6BC1ED1-75EF-485D-A70F-8F66CD530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A18C9E6-44D6-4161-AAB5-58957EBEE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4" r:id="rId2"/>
    <p:sldLayoutId id="2147483762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3" r:id="rId9"/>
    <p:sldLayoutId id="2147483760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533400"/>
            <a:ext cx="5348068" cy="3276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rgbClr val="FFFF00"/>
                </a:solidFill>
              </a:rPr>
              <a:t>родителям </a:t>
            </a:r>
            <a:br>
              <a:rPr lang="ru-RU" sz="5400" dirty="0" smtClean="0">
                <a:solidFill>
                  <a:srgbClr val="FFFF00"/>
                </a:solidFill>
              </a:rPr>
            </a:br>
            <a:r>
              <a:rPr lang="ru-RU" sz="5400" dirty="0" smtClean="0">
                <a:solidFill>
                  <a:srgbClr val="FFFF00"/>
                </a:solidFill>
              </a:rPr>
              <a:t>о </a:t>
            </a:r>
            <a:r>
              <a:rPr lang="ru-RU" sz="8000" dirty="0" smtClean="0">
                <a:solidFill>
                  <a:srgbClr val="FFFF00"/>
                </a:solidFill>
              </a:rPr>
              <a:t>ГИА-11</a:t>
            </a:r>
            <a:br>
              <a:rPr lang="ru-RU" sz="8000" dirty="0" smtClean="0">
                <a:solidFill>
                  <a:srgbClr val="FFFF00"/>
                </a:solidFill>
              </a:rPr>
            </a:br>
            <a:endParaRPr lang="ru-RU" sz="8000" dirty="0" smtClean="0">
              <a:solidFill>
                <a:srgbClr val="FFFF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10100" y="5257800"/>
            <a:ext cx="3848100" cy="1295400"/>
          </a:xfrm>
        </p:spPr>
        <p:txBody>
          <a:bodyPr/>
          <a:lstStyle/>
          <a:p>
            <a:pPr eaLnBrk="1" hangingPunct="1"/>
            <a:r>
              <a:rPr lang="ru-RU" sz="5400" smtClean="0">
                <a:solidFill>
                  <a:srgbClr val="FFFF00"/>
                </a:solidFill>
              </a:rPr>
              <a:t>2021-2022</a:t>
            </a:r>
            <a:endParaRPr lang="ru-RU" sz="5400" smtClean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04800" y="685800"/>
            <a:ext cx="8610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endParaRPr lang="ru-RU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7239000" cy="5922963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5400" b="1" u="sng" dirty="0" smtClean="0">
                <a:latin typeface="Times New Roman" pitchFamily="18" charset="0"/>
              </a:rPr>
              <a:t>Государственная итоговая аттестация </a:t>
            </a:r>
            <a:r>
              <a:rPr lang="ru-RU" sz="5400" dirty="0" smtClean="0">
                <a:latin typeface="Times New Roman" pitchFamily="18" charset="0"/>
              </a:rPr>
              <a:t>проводится в формах: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5400" dirty="0" smtClean="0">
                <a:latin typeface="Times New Roman" pitchFamily="18" charset="0"/>
              </a:rPr>
              <a:t> </a:t>
            </a:r>
            <a:r>
              <a:rPr lang="ru-RU" sz="5400" b="1" dirty="0" smtClean="0">
                <a:latin typeface="Times New Roman" pitchFamily="18" charset="0"/>
              </a:rPr>
              <a:t>ЕГЭ;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5400" b="1" dirty="0" smtClean="0">
                <a:latin typeface="Times New Roman" pitchFamily="18" charset="0"/>
              </a:rPr>
              <a:t> ГВЭ </a:t>
            </a:r>
            <a:r>
              <a:rPr lang="ru-RU" sz="5400" dirty="0" smtClean="0">
                <a:latin typeface="Times New Roman" pitchFamily="18" charset="0"/>
              </a:rPr>
              <a:t>(дети с ОВЗ, 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5400" dirty="0">
                <a:latin typeface="Times New Roman" pitchFamily="18" charset="0"/>
              </a:rPr>
              <a:t> </a:t>
            </a:r>
            <a:r>
              <a:rPr lang="ru-RU" sz="5400" dirty="0" smtClean="0">
                <a:latin typeface="Times New Roman" pitchFamily="18" charset="0"/>
              </a:rPr>
              <a:t>            дети-инвалиды)</a:t>
            </a:r>
            <a:endParaRPr lang="ru-RU" sz="4000" dirty="0" smtClean="0">
              <a:latin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7239000" cy="5922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400" u="sng" smtClean="0">
                <a:latin typeface="Times New Roman" pitchFamily="18" charset="0"/>
              </a:rPr>
              <a:t>Единый государственный экзамен </a:t>
            </a:r>
            <a:r>
              <a:rPr lang="ru-RU" sz="5400" smtClean="0">
                <a:latin typeface="Times New Roman" pitchFamily="18" charset="0"/>
              </a:rPr>
              <a:t>(ЕГЭ) </a:t>
            </a:r>
            <a:r>
              <a:rPr lang="ru-RU" sz="4000" smtClean="0">
                <a:latin typeface="Times New Roman" pitchFamily="18" charset="0"/>
              </a:rPr>
              <a:t>– это основная форма государственной итоговой аттестации выпускников школ Российской Федерации.</a:t>
            </a:r>
          </a:p>
          <a:p>
            <a:pPr algn="ctr" eaLnBrk="1" hangingPunct="1">
              <a:buFontTx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Основные сведения о ЕГЭ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sz="4000" dirty="0" smtClean="0">
              <a:solidFill>
                <a:srgbClr val="FF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763000" cy="59436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4800" dirty="0" smtClean="0"/>
              <a:t>ЕГЭ проводится во всех субъектах Российской Федерации.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4800" dirty="0" smtClean="0"/>
              <a:t>Результаты ЕГЭ –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/>
              <a:t> </a:t>
            </a:r>
            <a:r>
              <a:rPr lang="ru-RU" sz="4800" dirty="0" smtClean="0"/>
              <a:t>результат вступительных 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/>
              <a:t> </a:t>
            </a:r>
            <a:r>
              <a:rPr lang="ru-RU" sz="4800" dirty="0" smtClean="0"/>
              <a:t>испытаний в ВУЗ.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         Особенности ЕГЭ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sz="4000" dirty="0" smtClean="0">
              <a:solidFill>
                <a:srgbClr val="FF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534400" cy="5638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Единые правила проведения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Единое расписание 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Использование заданий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стандартизированной формы </a:t>
            </a:r>
            <a:r>
              <a:rPr lang="ru-RU" sz="2800" b="1" dirty="0" smtClean="0">
                <a:solidFill>
                  <a:schemeClr val="accent2"/>
                </a:solidFill>
              </a:rPr>
              <a:t>(</a:t>
            </a:r>
            <a:r>
              <a:rPr lang="ru-RU" sz="4000" b="1" dirty="0" smtClean="0">
                <a:solidFill>
                  <a:srgbClr val="7030A0"/>
                </a:solidFill>
              </a:rPr>
              <a:t>КИМ</a:t>
            </a:r>
            <a:r>
              <a:rPr lang="ru-RU" sz="2800" b="1" dirty="0" smtClean="0">
                <a:solidFill>
                  <a:schemeClr val="accent2"/>
                </a:solidFill>
              </a:rPr>
              <a:t>) 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Использование специальных бланков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для оформления ответов на задания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Проведение письменно на русском языке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(за исключением ЕГЭ по иностранным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языкам)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"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016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ЕГЭ-2022</a:t>
            </a:r>
          </a:p>
        </p:txBody>
      </p:sp>
      <p:sp>
        <p:nvSpPr>
          <p:cNvPr id="4099" name="Объект 2"/>
          <p:cNvSpPr>
            <a:spLocks noGrp="1" noChangeArrowheads="1"/>
          </p:cNvSpPr>
          <p:nvPr>
            <p:ph idx="1"/>
          </p:nvPr>
        </p:nvSpPr>
        <p:spPr>
          <a:xfrm>
            <a:off x="179388" y="990600"/>
            <a:ext cx="8785225" cy="5462588"/>
          </a:xfrm>
        </p:spPr>
        <p:txBody>
          <a:bodyPr>
            <a:normAutofit fontScale="850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4400" b="1" dirty="0" smtClean="0">
                <a:solidFill>
                  <a:srgbClr val="262673"/>
                </a:solidFill>
              </a:rPr>
              <a:t> </a:t>
            </a:r>
            <a:r>
              <a:rPr lang="ru-RU" sz="4400" b="1" dirty="0" smtClean="0"/>
              <a:t>К прохождению ГИА     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4400" b="1" dirty="0"/>
              <a:t> </a:t>
            </a:r>
            <a:r>
              <a:rPr lang="ru-RU" sz="4400" b="1" dirty="0" smtClean="0"/>
              <a:t>допускаются учащиеся: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не имеющие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  академической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  задолженности по всем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  предметам,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400" b="1" dirty="0" smtClean="0">
                <a:solidFill>
                  <a:srgbClr val="7030A0"/>
                </a:solidFill>
              </a:rPr>
              <a:t>имеющие допуск по результатам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7030A0"/>
                </a:solidFill>
              </a:rPr>
              <a:t>  итогового сочинения и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>
                <a:solidFill>
                  <a:srgbClr val="7030A0"/>
                </a:solidFill>
              </a:rPr>
              <a:t> </a:t>
            </a:r>
            <a:r>
              <a:rPr lang="ru-RU" sz="4400" b="1" dirty="0" smtClean="0">
                <a:solidFill>
                  <a:srgbClr val="7030A0"/>
                </a:solidFill>
              </a:rPr>
              <a:t> индивидуального проекта</a:t>
            </a: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4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marL="274320" indent="-274320"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60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Заявление на участие в </a:t>
            </a:r>
            <a:r>
              <a:rPr lang="ru-RU" sz="3600" cap="none" dirty="0" smtClean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итоговом сочинении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4400" b="1" smtClean="0"/>
          </a:p>
          <a:p>
            <a:pPr eaLnBrk="1" hangingPunct="1">
              <a:buFontTx/>
              <a:buNone/>
            </a:pPr>
            <a:r>
              <a:rPr lang="ru-RU" sz="4400" b="1" smtClean="0"/>
              <a:t>необходимо подать </a:t>
            </a:r>
          </a:p>
          <a:p>
            <a:pPr eaLnBrk="1" hangingPunct="1">
              <a:buFontTx/>
              <a:buNone/>
            </a:pPr>
            <a:r>
              <a:rPr lang="ru-RU" sz="4400" b="1" u="sng" smtClean="0">
                <a:solidFill>
                  <a:srgbClr val="7030A0"/>
                </a:solidFill>
              </a:rPr>
              <a:t>в конце октября-ноябре </a:t>
            </a:r>
          </a:p>
          <a:p>
            <a:pPr eaLnBrk="1" hangingPunct="1">
              <a:buFontTx/>
              <a:buNone/>
            </a:pPr>
            <a:r>
              <a:rPr lang="ru-RU" sz="4400" b="1" u="sng" smtClean="0">
                <a:solidFill>
                  <a:srgbClr val="7030A0"/>
                </a:solidFill>
              </a:rPr>
              <a:t>в школе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228600" y="533400"/>
            <a:ext cx="7772400" cy="5922963"/>
          </a:xfrm>
        </p:spPr>
        <p:txBody>
          <a:bodyPr/>
          <a:lstStyle/>
          <a:p>
            <a:pPr eaLnBrk="1" hangingPunct="1">
              <a:buClr>
                <a:srgbClr val="B13F9A"/>
              </a:buClr>
              <a:buFont typeface="Wingdings 2" pitchFamily="18" charset="2"/>
              <a:buNone/>
            </a:pPr>
            <a:r>
              <a:rPr lang="ru-RU" sz="3600" b="1" smtClean="0">
                <a:solidFill>
                  <a:srgbClr val="FF0000"/>
                </a:solidFill>
              </a:rPr>
              <a:t> </a:t>
            </a:r>
            <a:r>
              <a:rPr lang="ru-RU" sz="4800" b="1" smtClean="0"/>
              <a:t>В связи с регистрацией обучающихся на ГИА и итоговое сочинение необходимо </a:t>
            </a:r>
            <a:r>
              <a:rPr lang="ru-RU" sz="4800" b="1" smtClean="0">
                <a:solidFill>
                  <a:srgbClr val="FF0000"/>
                </a:solidFill>
              </a:rPr>
              <a:t>принести в </a:t>
            </a:r>
            <a:r>
              <a:rPr lang="ru-RU" sz="5400" b="1" u="sng" smtClean="0">
                <a:solidFill>
                  <a:srgbClr val="FF0000"/>
                </a:solidFill>
              </a:rPr>
              <a:t>октябре</a:t>
            </a:r>
            <a:r>
              <a:rPr lang="ru-RU" sz="4800" b="1" smtClean="0">
                <a:solidFill>
                  <a:srgbClr val="FF0000"/>
                </a:solidFill>
              </a:rPr>
              <a:t> ксерокопии:</a:t>
            </a:r>
          </a:p>
          <a:p>
            <a:pPr eaLnBrk="1" hangingPunct="1">
              <a:buClr>
                <a:srgbClr val="B13F9A"/>
              </a:buClr>
              <a:buFont typeface="Wingdings" pitchFamily="2" charset="2"/>
              <a:buChar char="Ø"/>
            </a:pPr>
            <a:r>
              <a:rPr lang="ru-RU" sz="4800" b="1" smtClean="0">
                <a:solidFill>
                  <a:srgbClr val="FF0000"/>
                </a:solidFill>
              </a:rPr>
              <a:t> </a:t>
            </a:r>
            <a:r>
              <a:rPr lang="ru-RU" sz="4800" b="1" smtClean="0">
                <a:solidFill>
                  <a:srgbClr val="7030A0"/>
                </a:solidFill>
              </a:rPr>
              <a:t>паспортов,</a:t>
            </a:r>
          </a:p>
          <a:p>
            <a:pPr eaLnBrk="1" hangingPunct="1">
              <a:buClr>
                <a:srgbClr val="B13F9A"/>
              </a:buClr>
              <a:buFont typeface="Wingdings" pitchFamily="2" charset="2"/>
              <a:buChar char="Ø"/>
            </a:pPr>
            <a:r>
              <a:rPr lang="ru-RU" sz="4800" b="1" smtClean="0">
                <a:solidFill>
                  <a:srgbClr val="7030A0"/>
                </a:solidFill>
              </a:rPr>
              <a:t> СНИЛСов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258050" cy="10826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ИТОГОВОЕ СОЧИНЕНИЕ</a:t>
            </a:r>
          </a:p>
        </p:txBody>
      </p:sp>
      <p:sp>
        <p:nvSpPr>
          <p:cNvPr id="5123" name="Содержимое 2"/>
          <p:cNvSpPr>
            <a:spLocks noGrp="1" noChangeArrowheads="1"/>
          </p:cNvSpPr>
          <p:nvPr>
            <p:ph idx="1"/>
          </p:nvPr>
        </p:nvSpPr>
        <p:spPr>
          <a:xfrm>
            <a:off x="381000" y="1357313"/>
            <a:ext cx="7391400" cy="4857750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36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dirty="0" smtClean="0"/>
              <a:t>В 2021-</a:t>
            </a:r>
            <a:r>
              <a:rPr lang="ru-RU" sz="3600" b="1" dirty="0" smtClean="0"/>
              <a:t>2022</a:t>
            </a:r>
            <a:r>
              <a:rPr lang="ru-RU" sz="3600" dirty="0" smtClean="0"/>
              <a:t> учебном году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итоговое сочинение</a:t>
            </a:r>
            <a:r>
              <a:rPr lang="ru-RU" sz="3600" dirty="0" smtClean="0"/>
              <a:t> (изложение)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проводится</a:t>
            </a:r>
            <a:r>
              <a:rPr lang="ru-RU" sz="3600" dirty="0" smtClean="0"/>
              <a:t>: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200" u="sng" dirty="0" smtClean="0">
                <a:solidFill>
                  <a:srgbClr val="7030A0"/>
                </a:solidFill>
              </a:rPr>
              <a:t>1 декабря 2022 года </a:t>
            </a:r>
            <a:r>
              <a:rPr lang="ru-RU" sz="4200" dirty="0" smtClean="0">
                <a:solidFill>
                  <a:srgbClr val="7030A0"/>
                </a:solidFill>
              </a:rPr>
              <a:t>- основной </a:t>
            </a:r>
            <a:r>
              <a:rPr lang="ru-RU" sz="4200" b="1" dirty="0" smtClean="0">
                <a:solidFill>
                  <a:srgbClr val="7030A0"/>
                </a:solidFill>
              </a:rPr>
              <a:t>срок,</a:t>
            </a:r>
            <a:r>
              <a:rPr lang="ru-RU" sz="4200" dirty="0" smtClean="0">
                <a:solidFill>
                  <a:srgbClr val="7030A0"/>
                </a:solidFill>
              </a:rPr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200" u="sng" dirty="0" smtClean="0">
                <a:solidFill>
                  <a:srgbClr val="7030A0"/>
                </a:solidFill>
              </a:rPr>
              <a:t>2 февраля и 4 мая</a:t>
            </a:r>
            <a:r>
              <a:rPr lang="ru-RU" sz="4200" dirty="0" smtClean="0">
                <a:solidFill>
                  <a:srgbClr val="7030A0"/>
                </a:solidFill>
              </a:rPr>
              <a:t> </a:t>
            </a:r>
            <a:r>
              <a:rPr lang="ru-RU" sz="4200" b="1" dirty="0" smtClean="0">
                <a:solidFill>
                  <a:srgbClr val="7030A0"/>
                </a:solidFill>
              </a:rPr>
              <a:t>2022</a:t>
            </a:r>
            <a:r>
              <a:rPr lang="ru-RU" sz="4200" dirty="0" smtClean="0">
                <a:solidFill>
                  <a:srgbClr val="7030A0"/>
                </a:solidFill>
              </a:rPr>
              <a:t> года - резервные </a:t>
            </a:r>
            <a:r>
              <a:rPr lang="ru-RU" sz="4200" b="1" dirty="0" smtClean="0">
                <a:solidFill>
                  <a:srgbClr val="7030A0"/>
                </a:solidFill>
              </a:rPr>
              <a:t>сроки</a:t>
            </a:r>
            <a:r>
              <a:rPr lang="ru-RU" sz="4200" dirty="0" smtClean="0">
                <a:solidFill>
                  <a:srgbClr val="7030A0"/>
                </a:solidFill>
              </a:rPr>
              <a:t/>
            </a:r>
            <a:br>
              <a:rPr lang="ru-RU" sz="4200" dirty="0" smtClean="0">
                <a:solidFill>
                  <a:srgbClr val="7030A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258050" cy="10826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ИНДИВИДУАЛЬНЫЙ ПРОЕКТ</a:t>
            </a:r>
          </a:p>
        </p:txBody>
      </p:sp>
      <p:sp>
        <p:nvSpPr>
          <p:cNvPr id="5123" name="Содержимое 2"/>
          <p:cNvSpPr>
            <a:spLocks noGrp="1" noChangeArrowheads="1"/>
          </p:cNvSpPr>
          <p:nvPr>
            <p:ph idx="1"/>
          </p:nvPr>
        </p:nvSpPr>
        <p:spPr>
          <a:xfrm>
            <a:off x="381000" y="1357313"/>
            <a:ext cx="7391400" cy="4857750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36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dirty="0" smtClean="0"/>
              <a:t> </a:t>
            </a:r>
            <a:r>
              <a:rPr lang="ru-RU" sz="3600" u="sng" dirty="0" smtClean="0"/>
              <a:t>В </a:t>
            </a:r>
            <a:r>
              <a:rPr lang="ru-RU" sz="3600" b="1" u="sng" dirty="0" smtClean="0"/>
              <a:t>2021</a:t>
            </a:r>
            <a:r>
              <a:rPr lang="ru-RU" sz="3600" u="sng" dirty="0" smtClean="0"/>
              <a:t>-</a:t>
            </a:r>
            <a:r>
              <a:rPr lang="ru-RU" sz="3600" b="1" u="sng" dirty="0" smtClean="0"/>
              <a:t>2022</a:t>
            </a:r>
            <a:r>
              <a:rPr lang="ru-RU" sz="3600" u="sng" dirty="0" smtClean="0"/>
              <a:t> учебном году</a:t>
            </a:r>
            <a:r>
              <a:rPr lang="ru-RU" sz="3600" dirty="0" smtClean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/>
              <a:t>и</a:t>
            </a:r>
            <a:r>
              <a:rPr lang="ru-RU" sz="3600" b="1" dirty="0" smtClean="0"/>
              <a:t>ндивидуальный проект обучающиеся будут защищать в феврале 2022 года. </a:t>
            </a:r>
            <a:r>
              <a:rPr lang="ru-RU" sz="3600" dirty="0" smtClean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60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Заявление на участие в ЕГЭ</a:t>
            </a:r>
            <a:br>
              <a:rPr lang="ru-RU" sz="360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</a:br>
            <a:endParaRPr 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smtClean="0"/>
              <a:t>с указанием предметов, </a:t>
            </a:r>
          </a:p>
          <a:p>
            <a:pPr eaLnBrk="1" hangingPunct="1">
              <a:buFontTx/>
              <a:buNone/>
            </a:pPr>
            <a:r>
              <a:rPr lang="ru-RU" sz="4400" b="1" smtClean="0"/>
              <a:t>которые выпускник</a:t>
            </a:r>
          </a:p>
          <a:p>
            <a:pPr eaLnBrk="1" hangingPunct="1">
              <a:buFontTx/>
              <a:buNone/>
            </a:pPr>
            <a:r>
              <a:rPr lang="ru-RU" sz="4400" b="1" smtClean="0"/>
              <a:t>собирается сдавать, </a:t>
            </a:r>
          </a:p>
          <a:p>
            <a:pPr eaLnBrk="1" hangingPunct="1">
              <a:buFontTx/>
              <a:buNone/>
            </a:pPr>
            <a:r>
              <a:rPr lang="ru-RU" sz="4400" b="1" smtClean="0"/>
              <a:t>необходимо подать </a:t>
            </a:r>
          </a:p>
          <a:p>
            <a:pPr eaLnBrk="1" hangingPunct="1">
              <a:buFontTx/>
              <a:buNone/>
            </a:pPr>
            <a:r>
              <a:rPr lang="ru-RU" sz="4400" b="1" u="sng" smtClean="0">
                <a:solidFill>
                  <a:srgbClr val="7030A0"/>
                </a:solidFill>
              </a:rPr>
              <a:t>не позднее 1 февраля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7239000" cy="3651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762000"/>
            <a:ext cx="8610600" cy="5364163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b="1" dirty="0" smtClean="0"/>
              <a:t>Для получения аттестата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выпускники текущего года сдают </a:t>
            </a:r>
            <a:r>
              <a:rPr lang="ru-RU" sz="3600" b="1" dirty="0" smtClean="0">
                <a:solidFill>
                  <a:schemeClr val="accent2"/>
                </a:solidFill>
              </a:rPr>
              <a:t>обязательные предметы</a:t>
            </a:r>
            <a:r>
              <a:rPr lang="ru-RU" sz="3600" b="1" dirty="0" smtClean="0"/>
              <a:t> –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русский язык и математику.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36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b="1" dirty="0" smtClean="0"/>
              <a:t>Сдать можно </a:t>
            </a:r>
            <a:r>
              <a:rPr lang="ru-RU" sz="3600" b="1" dirty="0" smtClean="0">
                <a:solidFill>
                  <a:schemeClr val="accent2"/>
                </a:solidFill>
              </a:rPr>
              <a:t>любое количество предметов</a:t>
            </a:r>
            <a:r>
              <a:rPr lang="ru-RU" sz="3600" b="1" dirty="0" smtClean="0"/>
              <a:t> из списка.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Предметы по выбору ЕГЭ</a:t>
            </a:r>
            <a:br>
              <a:rPr lang="ru-RU" sz="4000" i="1" dirty="0" smtClean="0">
                <a:solidFill>
                  <a:srgbClr val="FF0000"/>
                </a:solidFill>
              </a:rPr>
            </a:br>
            <a:endParaRPr lang="ru-RU" sz="4000" i="1" dirty="0" smtClean="0">
              <a:solidFill>
                <a:srgbClr val="FF00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505200" y="914400"/>
            <a:ext cx="5181600" cy="54864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2400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Физика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Химия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Биология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География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История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Информатика и ИКТ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Английский язык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Немецкий язык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Французский язык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Литература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Обществознание</a:t>
            </a:r>
          </a:p>
        </p:txBody>
      </p:sp>
      <p:pic>
        <p:nvPicPr>
          <p:cNvPr id="30724" name="Picture 4" descr="Копия (2) TEACH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3600"/>
            <a:ext cx="25955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358639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09800" y="5943600"/>
            <a:ext cx="4800600" cy="685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20483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7239000" cy="56943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ru-RU" b="1" smtClean="0">
              <a:solidFill>
                <a:srgbClr val="222268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ru-RU" sz="4000" b="1" smtClean="0">
                <a:solidFill>
                  <a:srgbClr val="222268"/>
                </a:solidFill>
              </a:rPr>
              <a:t>В случае, если математика профильная или базовая не сдана, ребенку будет рекомендовано </a:t>
            </a:r>
            <a:r>
              <a:rPr lang="ru-RU" sz="4000" b="1" u="sng" smtClean="0">
                <a:solidFill>
                  <a:srgbClr val="222268"/>
                </a:solidFill>
              </a:rPr>
              <a:t>пересдавать математику базовую</a:t>
            </a:r>
            <a:r>
              <a:rPr lang="ru-RU" sz="4000" b="1" smtClean="0">
                <a:solidFill>
                  <a:srgbClr val="222268"/>
                </a:solidFill>
              </a:rPr>
              <a:t>, но выбор остается за учеником. </a:t>
            </a:r>
            <a:endParaRPr lang="ru-RU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381000" y="188913"/>
            <a:ext cx="8305800" cy="863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Продолжительность экзаменов</a:t>
            </a:r>
          </a:p>
        </p:txBody>
      </p:sp>
      <p:sp>
        <p:nvSpPr>
          <p:cNvPr id="21507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1628775"/>
            <a:ext cx="8229600" cy="489585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ru-RU" sz="4800" b="1" smtClean="0">
              <a:solidFill>
                <a:srgbClr val="FF0000"/>
              </a:solidFill>
            </a:endParaRPr>
          </a:p>
        </p:txBody>
      </p:sp>
      <p:graphicFrame>
        <p:nvGraphicFramePr>
          <p:cNvPr id="20484" name="Таблица 20483"/>
          <p:cNvGraphicFramePr>
            <a:graphicFrameLocks noGrp="1"/>
          </p:cNvGraphicFramePr>
          <p:nvPr/>
        </p:nvGraphicFramePr>
        <p:xfrm>
          <a:off x="0" y="1258888"/>
          <a:ext cx="9180513" cy="5988062"/>
        </p:xfrm>
        <a:graphic>
          <a:graphicData uri="http://schemas.openxmlformats.org/drawingml/2006/table">
            <a:tbl>
              <a:tblPr/>
              <a:tblGrid>
                <a:gridCol w="5178425"/>
                <a:gridCol w="4002088"/>
              </a:tblGrid>
              <a:tr h="4396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Продолжительность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68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Русский язык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30 минут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698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Математика (профиль/база)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55 минут/3 часа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031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История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55 минут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698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Обществознание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55 минут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68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Иностранный язык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+15 минут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698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Литература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55 минут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68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Физика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55 минут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698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Химия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30 минут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68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География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698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Биология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55 минут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822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Информатика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61645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часа 55 минут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6164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3100" i="1" dirty="0" smtClean="0">
                <a:solidFill>
                  <a:srgbClr val="FF0000"/>
                </a:solidFill>
              </a:rPr>
              <a:t>Правила и процедура проведения ЕГЭ.</a:t>
            </a:r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endParaRPr lang="ru-RU" sz="3100" dirty="0" smtClean="0">
              <a:solidFill>
                <a:srgbClr val="FF00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Участники ЕГЭ в основные сроки получают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уведомление</a:t>
            </a:r>
            <a:r>
              <a:rPr lang="ru-RU" b="1" dirty="0" smtClean="0"/>
              <a:t>. В уведомлении на ЕГЭ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указываются: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предметы ЕГЭ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адреса пунктов проведения экзамена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/>
              <a:t> </a:t>
            </a:r>
            <a:r>
              <a:rPr lang="ru-RU" b="1" dirty="0" smtClean="0"/>
              <a:t>  (далее – ППЭ)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даты и время начала экзаменов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коды образовательного учреждения и ППЭ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685800"/>
            <a:ext cx="8610600" cy="5440363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b="1" dirty="0" smtClean="0"/>
              <a:t>ЕГЭ проводится в специальных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b="1" dirty="0" smtClean="0"/>
              <a:t>пунктах</a:t>
            </a:r>
            <a:r>
              <a:rPr lang="ru-RU" sz="3200" b="1" dirty="0" smtClean="0">
                <a:solidFill>
                  <a:schemeClr val="accent2"/>
                </a:solidFill>
              </a:rPr>
              <a:t> </a:t>
            </a:r>
            <a:r>
              <a:rPr lang="ru-RU" sz="3200" b="1" dirty="0" smtClean="0"/>
              <a:t>проведения экзамена (ППЭ).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3200" b="1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В ППЭ нужно приходить </a:t>
            </a:r>
            <a:r>
              <a:rPr lang="ru-RU" sz="3200" b="1" dirty="0" smtClean="0">
                <a:solidFill>
                  <a:srgbClr val="7030A0"/>
                </a:solidFill>
              </a:rPr>
              <a:t>с паспортом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/>
              <a:t>или другим документом, удостоверяющим </a:t>
            </a:r>
            <a:r>
              <a:rPr lang="ru-RU" sz="3200" b="1" dirty="0" smtClean="0">
                <a:solidFill>
                  <a:srgbClr val="7030A0"/>
                </a:solidFill>
              </a:rPr>
              <a:t>личность, по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rgbClr val="7030A0"/>
                </a:solidFill>
              </a:rPr>
              <a:t>которому проводилась регистрация.</a:t>
            </a:r>
            <a:r>
              <a:rPr lang="ru-RU" sz="3200" b="1" dirty="0" smtClean="0"/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3200" b="1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/>
              <a:t>В ППЭ выпускников </a:t>
            </a:r>
            <a:r>
              <a:rPr lang="ru-RU" sz="3200" b="1" dirty="0" smtClean="0">
                <a:solidFill>
                  <a:srgbClr val="7030A0"/>
                </a:solidFill>
              </a:rPr>
              <a:t>сопровождают </a:t>
            </a:r>
            <a:r>
              <a:rPr lang="ru-RU" sz="3200" b="1" dirty="0" smtClean="0"/>
              <a:t>уполномоченные представители от образовательного учреждения, в котором они обучаются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609600"/>
            <a:ext cx="8686800" cy="58674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ЕГЭ начинается в 10:00 по местному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времени (прибыть – согласно графика)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Время начала и окончания экзамена фиксируется на доске.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Разрешается пользоваться на ЕГЭ: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chemeClr val="accent2"/>
                </a:solidFill>
              </a:rPr>
              <a:t>по математике</a:t>
            </a:r>
            <a:r>
              <a:rPr lang="ru-RU" sz="2400" b="1" dirty="0" smtClean="0"/>
              <a:t> – линейкой 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chemeClr val="accent2"/>
                </a:solidFill>
              </a:rPr>
              <a:t>по физике</a:t>
            </a:r>
            <a:r>
              <a:rPr lang="ru-RU" sz="2400" b="1" dirty="0" smtClean="0"/>
              <a:t> – линейкой и непрограммируемым калькулятором 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chemeClr val="accent2"/>
                </a:solidFill>
              </a:rPr>
              <a:t>по химии</a:t>
            </a:r>
            <a:r>
              <a:rPr lang="ru-RU" sz="2400" b="1" dirty="0" smtClean="0"/>
              <a:t> – непрограммируемым калькулятором 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chemeClr val="accent2"/>
                </a:solidFill>
              </a:rPr>
              <a:t>по географии</a:t>
            </a:r>
            <a:r>
              <a:rPr lang="ru-RU" sz="2400" b="1" dirty="0" smtClean="0"/>
              <a:t> – линейкой, транспортиром, непрограммируемым калькулятором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686800" cy="62484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Н</a:t>
            </a:r>
            <a:r>
              <a:rPr lang="ru-RU" sz="2800" b="1" dirty="0" smtClean="0"/>
              <a:t>а экзаменах </a:t>
            </a:r>
            <a:r>
              <a:rPr lang="ru-RU" sz="2800" b="1" dirty="0" smtClean="0">
                <a:solidFill>
                  <a:srgbClr val="FF0000"/>
                </a:solidFill>
              </a:rPr>
              <a:t>запрещено</a:t>
            </a:r>
            <a:r>
              <a:rPr lang="ru-RU" sz="2800" b="1" dirty="0"/>
              <a:t> </a:t>
            </a:r>
            <a:r>
              <a:rPr lang="ru-RU" sz="2800" b="1" dirty="0" smtClean="0"/>
              <a:t>использовать </a:t>
            </a:r>
            <a:r>
              <a:rPr lang="ru-RU" sz="2800" b="1" dirty="0" smtClean="0">
                <a:solidFill>
                  <a:schemeClr val="accent2"/>
                </a:solidFill>
              </a:rPr>
              <a:t>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мобильные телефоны</a:t>
            </a:r>
            <a:r>
              <a:rPr lang="ru-RU" sz="2800" b="1" dirty="0" smtClean="0"/>
              <a:t> или иные средства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 связи;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любые электронно-вычислительные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устройства и справочные материалы и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устройства.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/>
              <a:t>Также запрещаются: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/>
              <a:t>р</a:t>
            </a:r>
            <a:r>
              <a:rPr lang="ru-RU" sz="2800" b="1" dirty="0" smtClean="0"/>
              <a:t>азговоры,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вставания с мест,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/>
              <a:t>п</a:t>
            </a:r>
            <a:r>
              <a:rPr lang="ru-RU" sz="2800" b="1" dirty="0" smtClean="0"/>
              <a:t>ересаживания,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/>
              <a:t>с</a:t>
            </a:r>
            <a:r>
              <a:rPr lang="ru-RU" sz="2800" b="1" dirty="0" smtClean="0"/>
              <a:t>писывания (шпаргалки),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обмен любыми материалами и предметами,</a:t>
            </a:r>
            <a:br>
              <a:rPr lang="ru-RU" sz="2800" b="1" dirty="0" smtClean="0"/>
            </a:br>
            <a:r>
              <a:rPr lang="ru-RU" sz="2800" b="1" dirty="0" smtClean="0"/>
              <a:t>хождение по ППЭ во время экзамена без сопровождения.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26627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7620000" cy="473868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z="6000" b="1" smtClean="0">
                <a:solidFill>
                  <a:srgbClr val="C00000"/>
                </a:solidFill>
              </a:rPr>
              <a:t>Печать КИМ будет производиться </a:t>
            </a:r>
          </a:p>
          <a:p>
            <a:pPr marL="0" indent="0" algn="ctr" eaLnBrk="1" hangingPunct="1">
              <a:buFontTx/>
              <a:buNone/>
            </a:pPr>
            <a:r>
              <a:rPr lang="ru-RU" sz="6000" b="1" smtClean="0">
                <a:solidFill>
                  <a:srgbClr val="C00000"/>
                </a:solidFill>
              </a:rPr>
              <a:t>в аудитории!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altLang="ru-RU" dirty="0" smtClean="0">
              <a:solidFill>
                <a:schemeClr val="bg1"/>
              </a:solidFill>
            </a:endParaRPr>
          </a:p>
        </p:txBody>
      </p:sp>
      <p:sp>
        <p:nvSpPr>
          <p:cNvPr id="27651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7400925" cy="62960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z="4000" b="1" smtClean="0"/>
              <a:t>Если обучающийся </a:t>
            </a:r>
            <a:r>
              <a:rPr lang="ru-RU" sz="4000" b="1" smtClean="0">
                <a:solidFill>
                  <a:srgbClr val="C00000"/>
                </a:solidFill>
              </a:rPr>
              <a:t>по состоянию здоровья</a:t>
            </a:r>
            <a:r>
              <a:rPr lang="ru-RU" sz="4000" b="1" smtClean="0">
                <a:solidFill>
                  <a:srgbClr val="222268"/>
                </a:solidFill>
              </a:rPr>
              <a:t> </a:t>
            </a:r>
            <a:r>
              <a:rPr lang="ru-RU" sz="4000" b="1" smtClean="0"/>
              <a:t>не может завершить выполнение экзаменационной работы, </a:t>
            </a:r>
          </a:p>
          <a:p>
            <a:pPr marL="0" indent="0" algn="ctr" eaLnBrk="1" hangingPunct="1">
              <a:buFontTx/>
              <a:buNone/>
            </a:pPr>
            <a:r>
              <a:rPr lang="ru-RU" sz="4000" b="1" smtClean="0"/>
              <a:t>то он досрочно покидает аудиторию.</a:t>
            </a:r>
          </a:p>
          <a:p>
            <a:pPr marL="0" indent="0" algn="ctr" eaLnBrk="1" hangingPunct="1">
              <a:buFontTx/>
              <a:buNone/>
            </a:pPr>
            <a:r>
              <a:rPr lang="ru-RU" sz="4000" b="1" smtClean="0"/>
              <a:t>Экзамен может быть пересдан</a:t>
            </a:r>
          </a:p>
          <a:p>
            <a:pPr marL="0" indent="0" algn="ctr" eaLnBrk="1" hangingPunct="1">
              <a:buFontTx/>
              <a:buNone/>
            </a:pPr>
            <a:r>
              <a:rPr lang="ru-RU" sz="4000" b="1" smtClean="0">
                <a:solidFill>
                  <a:srgbClr val="C00000"/>
                </a:solidFill>
              </a:rPr>
              <a:t> в резервные дни</a:t>
            </a:r>
            <a:r>
              <a:rPr lang="ru-RU" sz="4000" b="1" smtClean="0">
                <a:solidFill>
                  <a:srgbClr val="222268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28675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7391400" cy="61436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z="4400" b="1" smtClean="0"/>
              <a:t>Лица, допустившие нарушение устанавливаемого порядка проведения ГИА, </a:t>
            </a:r>
          </a:p>
          <a:p>
            <a:pPr marL="0" indent="0" algn="ctr" eaLnBrk="1" hangingPunct="1">
              <a:buFontTx/>
              <a:buNone/>
            </a:pPr>
            <a:r>
              <a:rPr lang="ru-RU" sz="4400" b="1" smtClean="0">
                <a:solidFill>
                  <a:srgbClr val="C00000"/>
                </a:solidFill>
              </a:rPr>
              <a:t>удаляются с экзамена!</a:t>
            </a:r>
          </a:p>
          <a:p>
            <a:pPr marL="0" indent="0" algn="ctr" eaLnBrk="1" hangingPunct="1">
              <a:buFontTx/>
              <a:buNone/>
            </a:pPr>
            <a:r>
              <a:rPr lang="ru-RU" sz="4400" b="1" smtClean="0">
                <a:solidFill>
                  <a:srgbClr val="C00000"/>
                </a:solidFill>
              </a:rPr>
              <a:t>Пересдача возможна </a:t>
            </a:r>
          </a:p>
          <a:p>
            <a:pPr marL="0" indent="0" algn="ctr" eaLnBrk="1" hangingPunct="1">
              <a:buFontTx/>
              <a:buNone/>
            </a:pPr>
            <a:r>
              <a:rPr lang="ru-RU" sz="6000" b="1" smtClean="0">
                <a:solidFill>
                  <a:srgbClr val="C00000"/>
                </a:solidFill>
              </a:rPr>
              <a:t>ТОЛЬКО ОСЕНЬЮ!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    </a:t>
            </a:r>
            <a:r>
              <a:rPr lang="ru-RU" sz="4000" i="1" dirty="0" smtClean="0">
                <a:solidFill>
                  <a:srgbClr val="FF0000"/>
                </a:solidFill>
              </a:rPr>
              <a:t>Неудовлетворительный результат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8763000" cy="48006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    </a:t>
            </a:r>
            <a:r>
              <a:rPr lang="ru-RU" sz="2800" b="1" dirty="0" smtClean="0"/>
              <a:t>Если выпускник текущего года получает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/>
              <a:t>результаты ниже минимального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/>
              <a:t>количества баллов </a:t>
            </a:r>
            <a:r>
              <a:rPr lang="ru-RU" sz="2800" b="1" u="sng" dirty="0" smtClean="0">
                <a:solidFill>
                  <a:srgbClr val="FF0000"/>
                </a:solidFill>
              </a:rPr>
              <a:t>и по русскому языку,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u="sng" dirty="0" smtClean="0">
                <a:solidFill>
                  <a:srgbClr val="FF0000"/>
                </a:solidFill>
              </a:rPr>
              <a:t>и по математике</a:t>
            </a:r>
            <a:r>
              <a:rPr lang="ru-RU" sz="2800" b="1" dirty="0" smtClean="0"/>
              <a:t>, он сможет пересдать ЕГЭ </a:t>
            </a:r>
            <a:r>
              <a:rPr lang="ru-RU" sz="2800" b="1" u="sng" dirty="0" smtClean="0">
                <a:solidFill>
                  <a:srgbClr val="7030A0"/>
                </a:solidFill>
              </a:rPr>
              <a:t>только в следующем году</a:t>
            </a:r>
            <a:r>
              <a:rPr lang="ru-RU" sz="2800" b="1" dirty="0" smtClean="0">
                <a:solidFill>
                  <a:schemeClr val="accent2"/>
                </a:solidFill>
              </a:rPr>
              <a:t>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/>
              <a:t> Таким образом, выпускник получит в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/>
              <a:t>текущем году справку об обучении в школе.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7239000" cy="6075363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4000" dirty="0" smtClean="0"/>
              <a:t>Если выпускник текущего года получает результат ниже минимального количества баллов </a:t>
            </a:r>
            <a:r>
              <a:rPr lang="ru-RU" sz="4000" u="sng" dirty="0" smtClean="0">
                <a:solidFill>
                  <a:srgbClr val="FF0000"/>
                </a:solidFill>
              </a:rPr>
              <a:t>по одному из обязательных предметов </a:t>
            </a:r>
            <a:r>
              <a:rPr lang="ru-RU" sz="4000" dirty="0" smtClean="0"/>
              <a:t>(русский язык или математика), то он может пересдать этот экзамен в этом же году в резервные дни. 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3100" i="1" dirty="0" smtClean="0">
                <a:solidFill>
                  <a:srgbClr val="FF0000"/>
                </a:solidFill>
              </a:rPr>
              <a:t>К повторной сдаче ЕГЭ в текущем году  не допускаются </a:t>
            </a:r>
            <a:r>
              <a:rPr lang="ru-RU" sz="4000" i="1" dirty="0" smtClean="0"/>
              <a:t/>
            </a:r>
            <a:br>
              <a:rPr lang="ru-RU" sz="4000" i="1" dirty="0" smtClean="0"/>
            </a:br>
            <a:endParaRPr lang="ru-RU" sz="4000" i="1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3200" smtClean="0"/>
          </a:p>
          <a:p>
            <a:pPr eaLnBrk="1" hangingPunct="1">
              <a:buFont typeface="Wingdings" pitchFamily="2" charset="2"/>
              <a:buChar char="§"/>
            </a:pPr>
            <a:r>
              <a:rPr lang="ru-RU" sz="3200" b="1" smtClean="0"/>
              <a:t>Участники ЕГЭ </a:t>
            </a:r>
            <a:r>
              <a:rPr lang="ru-RU" sz="3200" b="1" smtClean="0">
                <a:solidFill>
                  <a:schemeClr val="accent2"/>
                </a:solidFill>
              </a:rPr>
              <a:t>не явившиеся</a:t>
            </a:r>
            <a:r>
              <a:rPr lang="ru-RU" sz="3200" b="1" smtClean="0"/>
              <a:t> на экзамен без уважительной причины;</a:t>
            </a:r>
          </a:p>
          <a:p>
            <a:pPr eaLnBrk="1" hangingPunct="1">
              <a:buFont typeface="Wingdings" pitchFamily="2" charset="2"/>
              <a:buChar char="§"/>
            </a:pPr>
            <a:endParaRPr lang="ru-RU" sz="3200" b="1" smtClean="0"/>
          </a:p>
          <a:p>
            <a:pPr eaLnBrk="1" hangingPunct="1">
              <a:buFont typeface="Wingdings" pitchFamily="2" charset="2"/>
              <a:buChar char="§"/>
            </a:pPr>
            <a:r>
              <a:rPr lang="ru-RU" sz="3200" b="1" smtClean="0"/>
              <a:t> Участники ЕГЭ результаты которых были отменены ГЭК в связи с выявлением фактов </a:t>
            </a:r>
            <a:r>
              <a:rPr lang="ru-RU" sz="3200" b="1" smtClean="0">
                <a:solidFill>
                  <a:schemeClr val="accent2"/>
                </a:solidFill>
              </a:rPr>
              <a:t>нарушения участником</a:t>
            </a:r>
            <a:r>
              <a:rPr lang="ru-RU" sz="3200" b="1" smtClean="0"/>
              <a:t> ЕГЭ установленного порядка проведения ЕГЭ</a:t>
            </a:r>
          </a:p>
          <a:p>
            <a:pPr eaLnBrk="1" hangingPunct="1">
              <a:buFontTx/>
              <a:buNone/>
            </a:pPr>
            <a:r>
              <a:rPr lang="ru-RU" sz="32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FF0000"/>
                </a:solidFill>
              </a:rPr>
              <a:t>Апелляция.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534400" cy="51816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b="1" u="sng" dirty="0" smtClean="0">
                <a:solidFill>
                  <a:srgbClr val="7030A0"/>
                </a:solidFill>
              </a:rPr>
              <a:t>Апелляция</a:t>
            </a:r>
            <a:r>
              <a:rPr lang="ru-RU" sz="3600" b="1" dirty="0" smtClean="0"/>
              <a:t> – это письменное заявление участника ЕГЭ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b="1" dirty="0" smtClean="0"/>
              <a:t>либо о нарушении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  установленного порядка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  проведения ЕГЭ,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b="1" dirty="0" smtClean="0"/>
              <a:t>либо о несогласии с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/>
              <a:t> </a:t>
            </a:r>
            <a:r>
              <a:rPr lang="ru-RU" sz="3600" b="1" dirty="0" smtClean="0"/>
              <a:t> результатами ЕГЭ.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7239000" cy="288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7239000" cy="5770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Апелляция </a:t>
            </a:r>
            <a:r>
              <a:rPr lang="ru-RU" sz="2800" b="1" u="sng" smtClean="0">
                <a:solidFill>
                  <a:srgbClr val="7030A0"/>
                </a:solidFill>
              </a:rPr>
              <a:t>о нарушении установленного порядка </a:t>
            </a:r>
            <a:r>
              <a:rPr lang="ru-RU" sz="2800" b="1" smtClean="0"/>
              <a:t>проведения ЕГЭ подается в день экзамена после сдачи бланков ЕГЭ до выхода из ППЭ. (результаты ЕГЭ аннулируются)</a:t>
            </a:r>
          </a:p>
          <a:p>
            <a:pPr eaLnBrk="1" hangingPunct="1">
              <a:lnSpc>
                <a:spcPct val="90000"/>
              </a:lnSpc>
            </a:pPr>
            <a:endParaRPr lang="ru-RU" sz="2800" b="1" smtClean="0"/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Апелляция </a:t>
            </a:r>
            <a:r>
              <a:rPr lang="ru-RU" sz="2800" b="1" u="sng" smtClean="0">
                <a:solidFill>
                  <a:srgbClr val="7030A0"/>
                </a:solidFill>
              </a:rPr>
              <a:t>о несогласии с результатами </a:t>
            </a:r>
            <a:r>
              <a:rPr lang="ru-RU" sz="2800" b="1" smtClean="0"/>
              <a:t>ЕГЭ подается в течение 2 рабочих дней после официального объявления индивидуальных результатов экзамена и ознакомления с ними участника ЕГЭ.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Результаты  рассмотрения апелляции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smtClean="0"/>
              <a:t>По результатам рассмотрения апелляции количество выставленных баллов может быть изменено как в сторону </a:t>
            </a:r>
            <a:r>
              <a:rPr lang="ru-RU" sz="2800" b="1" u="sng" smtClean="0">
                <a:solidFill>
                  <a:srgbClr val="7030A0"/>
                </a:solidFill>
              </a:rPr>
              <a:t>увеличения, так и в сторону уменьшения.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8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Экзаменационная работа </a:t>
            </a:r>
            <a:r>
              <a:rPr lang="ru-RU" sz="2800" b="1" u="sng" smtClean="0">
                <a:solidFill>
                  <a:srgbClr val="7030A0"/>
                </a:solidFill>
              </a:rPr>
              <a:t>перепроверяется полностью</a:t>
            </a:r>
            <a:r>
              <a:rPr lang="ru-RU" sz="2800" b="1" smtClean="0"/>
              <a:t>, а не отдельная ее часть. </a:t>
            </a:r>
          </a:p>
          <a:p>
            <a:pPr eaLnBrk="1" hangingPunct="1">
              <a:lnSpc>
                <a:spcPct val="80000"/>
              </a:lnSpc>
            </a:pPr>
            <a:endParaRPr lang="ru-RU" sz="2800" b="1" smtClean="0"/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Черновики, использованные на экзамене, в качестве материалов апелляции </a:t>
            </a:r>
            <a:r>
              <a:rPr lang="ru-RU" sz="2800" b="1" u="sng" smtClean="0">
                <a:solidFill>
                  <a:srgbClr val="7030A0"/>
                </a:solidFill>
              </a:rPr>
              <a:t>не рассматриваются</a:t>
            </a:r>
            <a:r>
              <a:rPr lang="ru-RU" sz="2800" b="1" smtClean="0">
                <a:solidFill>
                  <a:schemeClr val="accent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35843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4578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C00000"/>
                </a:solidFill>
              </a:rPr>
              <a:t>Удовлетворительные результаты </a:t>
            </a:r>
            <a:r>
              <a:rPr lang="ru-RU" sz="3600" b="1" smtClean="0">
                <a:solidFill>
                  <a:srgbClr val="002060"/>
                </a:solidFill>
              </a:rPr>
              <a:t>государственной итоговой аттестации 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C00000"/>
                </a:solidFill>
              </a:rPr>
              <a:t>по русскому языку и математике 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002060"/>
                </a:solidFill>
              </a:rPr>
              <a:t>являются основанием для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7030A0"/>
                </a:solidFill>
              </a:rPr>
              <a:t>выдачи аттестата о среднем 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7030A0"/>
                </a:solidFill>
              </a:rPr>
              <a:t>общем образовании.</a:t>
            </a:r>
          </a:p>
          <a:p>
            <a:pPr marL="0" indent="0" algn="ctr" eaLnBrk="1" hangingPunct="1">
              <a:buFontTx/>
              <a:buNone/>
            </a:pPr>
            <a:r>
              <a:rPr lang="ru-RU" sz="4000" b="1" smtClean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254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195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609600"/>
            <a:ext cx="8229600" cy="5195888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В аттестат выпускнику,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получившему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удовлетворительные результаты на государственной итоговой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аттестации, выставляются итоговые отметки, которые определяются как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среднее арифметическое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>
                <a:solidFill>
                  <a:srgbClr val="C00000"/>
                </a:solidFill>
              </a:rPr>
              <a:t>п</a:t>
            </a:r>
            <a:r>
              <a:rPr lang="ru-RU" sz="3600" b="1" dirty="0" smtClean="0">
                <a:solidFill>
                  <a:srgbClr val="C00000"/>
                </a:solidFill>
              </a:rPr>
              <a:t>олугодовых и годовых отметок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за 10, 11 классы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Всего 6 отметок (ОБЖ – юноши – 7).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endParaRPr lang="ru-RU" sz="3600" b="1" dirty="0" smtClean="0">
              <a:solidFill>
                <a:srgbClr val="C0000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40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441325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Расписание основной волны ЕГЭ 2022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/>
          <a:lstStyle/>
          <a:p>
            <a:pPr lvl="0"/>
            <a:endParaRPr lang="ru-RU" sz="1800" dirty="0" smtClean="0"/>
          </a:p>
          <a:p>
            <a:pPr lvl="0"/>
            <a:r>
              <a:rPr lang="ru-RU" sz="1800" dirty="0" smtClean="0"/>
              <a:t>27 </a:t>
            </a:r>
            <a:r>
              <a:rPr lang="ru-RU" sz="1800" dirty="0" smtClean="0"/>
              <a:t>мая (пятница) – география, литература, химия;</a:t>
            </a:r>
          </a:p>
          <a:p>
            <a:pPr lvl="0"/>
            <a:r>
              <a:rPr lang="ru-RU" sz="1800" dirty="0" smtClean="0"/>
              <a:t>30 мая (понедельник) – русский язык;</a:t>
            </a:r>
          </a:p>
          <a:p>
            <a:pPr lvl="0"/>
            <a:r>
              <a:rPr lang="ru-RU" sz="1800" dirty="0" smtClean="0"/>
              <a:t>31 мая (вторник) – русский язык;</a:t>
            </a:r>
          </a:p>
          <a:p>
            <a:pPr lvl="0"/>
            <a:r>
              <a:rPr lang="ru-RU" sz="1800" dirty="0" smtClean="0"/>
              <a:t>2 июня (четверг) – ЕГЭ по математике профильного уровня;</a:t>
            </a:r>
          </a:p>
          <a:p>
            <a:pPr lvl="0"/>
            <a:r>
              <a:rPr lang="ru-RU" sz="1800" dirty="0" smtClean="0"/>
              <a:t>3 июня (пятница) – ЕГЭ по математике базового уровня;</a:t>
            </a:r>
          </a:p>
          <a:p>
            <a:pPr lvl="0"/>
            <a:r>
              <a:rPr lang="ru-RU" sz="1800" dirty="0" smtClean="0"/>
              <a:t>6 июня (понедельник) – история, физика;</a:t>
            </a:r>
          </a:p>
          <a:p>
            <a:pPr lvl="0"/>
            <a:r>
              <a:rPr lang="ru-RU" sz="1800" dirty="0" smtClean="0"/>
              <a:t>9 июня (четверг) – обществознание;</a:t>
            </a:r>
          </a:p>
          <a:p>
            <a:pPr lvl="0"/>
            <a:r>
              <a:rPr lang="ru-RU" sz="1800" dirty="0" smtClean="0"/>
              <a:t>14 июня (вторник) – иностранные языки (за исключением раздела «Говорение»), биология;</a:t>
            </a:r>
          </a:p>
          <a:p>
            <a:pPr lvl="0"/>
            <a:r>
              <a:rPr lang="ru-RU" sz="1800" dirty="0" smtClean="0"/>
              <a:t>16 июня (четверг) – иностранные языки (раздел «Говорение»);</a:t>
            </a:r>
          </a:p>
          <a:p>
            <a:pPr lvl="0"/>
            <a:r>
              <a:rPr lang="ru-RU" sz="1800" dirty="0" smtClean="0"/>
              <a:t>17 июня (пятница) – иностранные языки (раздел «Говорение»);</a:t>
            </a:r>
          </a:p>
          <a:p>
            <a:pPr lvl="0"/>
            <a:r>
              <a:rPr lang="ru-RU" sz="1800" dirty="0" smtClean="0"/>
              <a:t>20 июня (понедельник) – информатика и(ИКТ);</a:t>
            </a:r>
          </a:p>
          <a:p>
            <a:pPr lvl="0"/>
            <a:r>
              <a:rPr lang="ru-RU" sz="1800" dirty="0" smtClean="0"/>
              <a:t>21 июня (вторник) – информатика (ИКТ);</a:t>
            </a:r>
          </a:p>
          <a:p>
            <a:endParaRPr lang="ru-RU" sz="18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6699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Резервные дни ЕГЭ 2022 основной волны</a:t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7239000" cy="5618163"/>
          </a:xfrm>
        </p:spPr>
        <p:txBody>
          <a:bodyPr/>
          <a:lstStyle/>
          <a:p>
            <a:pPr lvl="0"/>
            <a:endParaRPr lang="ru-RU" sz="2000" dirty="0" smtClean="0"/>
          </a:p>
          <a:p>
            <a:pPr lvl="0"/>
            <a:r>
              <a:rPr lang="ru-RU" sz="2000" dirty="0" smtClean="0"/>
              <a:t>23 </a:t>
            </a:r>
            <a:r>
              <a:rPr lang="ru-RU" sz="2000" dirty="0" smtClean="0"/>
              <a:t>июня (четверг) – русский язык;</a:t>
            </a:r>
          </a:p>
          <a:p>
            <a:pPr lvl="0"/>
            <a:r>
              <a:rPr lang="ru-RU" sz="2000" dirty="0" smtClean="0"/>
              <a:t>24 июня (пятница) – ЕГЭ по математике базового уровня, ЕГЭ по математике профильного уровня;</a:t>
            </a:r>
          </a:p>
          <a:p>
            <a:pPr lvl="0"/>
            <a:r>
              <a:rPr lang="ru-RU" sz="2000" dirty="0" smtClean="0"/>
              <a:t>27 июня (понедельник) – география, литература, иностранные языки (раздел «Говорение»);</a:t>
            </a:r>
          </a:p>
          <a:p>
            <a:pPr lvl="0"/>
            <a:r>
              <a:rPr lang="ru-RU" sz="2000" dirty="0" smtClean="0"/>
              <a:t>28 июня (вторник) – иностранные языки (за исключением раздела «Говорение»), биология, информатика (ИКТ);</a:t>
            </a:r>
          </a:p>
          <a:p>
            <a:pPr lvl="0"/>
            <a:r>
              <a:rPr lang="ru-RU" sz="2000" dirty="0" smtClean="0"/>
              <a:t>29 июня (среда) – обществознание, химия;</a:t>
            </a:r>
          </a:p>
          <a:p>
            <a:pPr lvl="0"/>
            <a:r>
              <a:rPr lang="ru-RU" sz="2000" dirty="0" smtClean="0"/>
              <a:t>30 июня (четверг) – история, физика;</a:t>
            </a:r>
          </a:p>
          <a:p>
            <a:r>
              <a:rPr lang="ru-RU" sz="2000" dirty="0" smtClean="0"/>
              <a:t>2 июля (суббота) – по всем учебным предметам</a:t>
            </a:r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342</TotalTime>
  <Words>996</Words>
  <Application>Microsoft PowerPoint</Application>
  <PresentationFormat>Экран (4:3)</PresentationFormat>
  <Paragraphs>228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Изящная</vt:lpstr>
      <vt:lpstr>родителям  о ГИА-11 </vt:lpstr>
      <vt:lpstr>Слайд 2</vt:lpstr>
      <vt:lpstr>Слайд 3</vt:lpstr>
      <vt:lpstr>Основные сведения о ЕГЭ </vt:lpstr>
      <vt:lpstr>         Особенности ЕГЭ </vt:lpstr>
      <vt:lpstr>ЕГЭ-2022</vt:lpstr>
      <vt:lpstr>Заявление на участие в итоговом сочинении</vt:lpstr>
      <vt:lpstr>Слайд 8</vt:lpstr>
      <vt:lpstr>ИТОГОВОЕ СОЧИНЕНИЕ</vt:lpstr>
      <vt:lpstr>ИНДИВИДУАЛЬНЫЙ ПРОЕКТ</vt:lpstr>
      <vt:lpstr>Заявление на участие в ЕГЭ </vt:lpstr>
      <vt:lpstr>Слайд 12</vt:lpstr>
      <vt:lpstr>Предметы по выбору ЕГЭ </vt:lpstr>
      <vt:lpstr>Слайд 14</vt:lpstr>
      <vt:lpstr>Слайд 15</vt:lpstr>
      <vt:lpstr>Продолжительность экзаменов</vt:lpstr>
      <vt:lpstr>   Правила и процедура проведения ЕГЭ. </vt:lpstr>
      <vt:lpstr>Слайд 18</vt:lpstr>
      <vt:lpstr>Слайд 19</vt:lpstr>
      <vt:lpstr>Слайд 20</vt:lpstr>
      <vt:lpstr>Слайд 21</vt:lpstr>
      <vt:lpstr>Слайд 22</vt:lpstr>
      <vt:lpstr>Слайд 23</vt:lpstr>
      <vt:lpstr>    Неудовлетворительный результат</vt:lpstr>
      <vt:lpstr>Слайд 25</vt:lpstr>
      <vt:lpstr>          К повторной сдаче ЕГЭ в текущем году  не допускаются  </vt:lpstr>
      <vt:lpstr>Апелляция.</vt:lpstr>
      <vt:lpstr>Слайд 28</vt:lpstr>
      <vt:lpstr>Результаты  рассмотрения апелляции</vt:lpstr>
      <vt:lpstr>Слайд 30</vt:lpstr>
      <vt:lpstr>Слайд 31</vt:lpstr>
      <vt:lpstr>Расписание основной волны ЕГЭ 2022</vt:lpstr>
      <vt:lpstr>Резервные дни ЕГЭ 2022 основной волны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Администратор</dc:creator>
  <cp:lastModifiedBy>Dir</cp:lastModifiedBy>
  <cp:revision>84</cp:revision>
  <cp:lastPrinted>1601-01-01T00:00:00Z</cp:lastPrinted>
  <dcterms:created xsi:type="dcterms:W3CDTF">2012-11-09T04:35:28Z</dcterms:created>
  <dcterms:modified xsi:type="dcterms:W3CDTF">2021-11-17T07:12:39Z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